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0"/>
  </p:notesMasterIdLst>
  <p:sldIdLst>
    <p:sldId id="257" r:id="rId3"/>
    <p:sldId id="259" r:id="rId4"/>
    <p:sldId id="263" r:id="rId5"/>
    <p:sldId id="264" r:id="rId6"/>
    <p:sldId id="265" r:id="rId7"/>
    <p:sldId id="266" r:id="rId8"/>
    <p:sldId id="25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BF31B3-DE1D-399E-B0EF-D362EBA13058}" v="5" dt="2025-05-27T14:17:13.239"/>
    <p1510:client id="{8ACBB102-136C-1189-F7B8-24AC971A27AB}" v="7" dt="2025-05-29T13:22:13.1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921F7-780F-4176-A297-96D26C9ED07B}" type="datetimeFigureOut">
              <a:t>5/29/2025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5A04FE-1231-4894-9459-9B8CF00D37E2}" type="slidenum">
              <a:t>‹#›</a:t>
            </a:fld>
            <a:endParaRPr lang="en-US"/>
          </a:p>
        </p:txBody>
      </p:sp>
    </p:spTree>
    <p:extLst>
      <p:ext uri="{BB962C8B-B14F-4D97-AF65-F5344CB8AC3E}">
        <p14:creationId xmlns:p14="http://schemas.microsoft.com/office/powerpoint/2010/main" val="1024323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Introduce the research focus: evaluating chlorine’s effectiveness on microbial contaminants in agricultural water.</a:t>
            </a:r>
            <a:endParaRPr lang="en-US" dirty="0">
              <a:cs typeface="+mn-lt"/>
            </a:endParaRPr>
          </a:p>
          <a:p>
            <a:pPr marL="171450" indent="-171450">
              <a:buFont typeface="Arial"/>
              <a:buChar char="•"/>
            </a:pPr>
            <a:r>
              <a:rPr lang="en-US" dirty="0"/>
              <a:t>Mention the pathogens tested: Tulane virus (a norovirus surrogate) and </a:t>
            </a:r>
            <a:r>
              <a:rPr lang="en-US" i="1" dirty="0"/>
              <a:t>E. coli</a:t>
            </a:r>
            <a:r>
              <a:rPr lang="en-US" dirty="0"/>
              <a:t>.</a:t>
            </a:r>
            <a:endParaRPr lang="en-US" dirty="0">
              <a:cs typeface="+mn-lt"/>
            </a:endParaRPr>
          </a:p>
          <a:p>
            <a:pPr marL="171450" indent="-171450">
              <a:buFont typeface="Arial"/>
              <a:buChar char="•"/>
            </a:pPr>
            <a:r>
              <a:rPr lang="en-US" dirty="0"/>
              <a:t>Explain the broader goal: improving preharvest water safety to support food safety standards.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9CB81D8A-1053-473A-BB3F-5006A4672A19}" type="slidenum">
              <a:rPr lang="en-US" smtClean="0"/>
              <a:t>1</a:t>
            </a:fld>
            <a:endParaRPr lang="en-US"/>
          </a:p>
        </p:txBody>
      </p:sp>
    </p:spTree>
    <p:extLst>
      <p:ext uri="{BB962C8B-B14F-4D97-AF65-F5344CB8AC3E}">
        <p14:creationId xmlns:p14="http://schemas.microsoft.com/office/powerpoint/2010/main" val="2527531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Highlight chlorine’s general efficacy against bacteria and viruses.</a:t>
            </a:r>
            <a:endParaRPr lang="en-US" dirty="0">
              <a:ea typeface="Calibri" panose="020F0502020204030204"/>
              <a:cs typeface="+mn-lt"/>
            </a:endParaRPr>
          </a:p>
          <a:p>
            <a:pPr marL="171450" indent="-171450">
              <a:buFont typeface="Arial"/>
              <a:buChar char="•"/>
            </a:pPr>
            <a:r>
              <a:rPr lang="en-US" dirty="0"/>
              <a:t>Note that viruses, particularly Tulane virus, require higher chlorine concentrations than typically recommended.</a:t>
            </a:r>
            <a:endParaRPr lang="en-US" dirty="0">
              <a:cs typeface="+mn-lt"/>
            </a:endParaRPr>
          </a:p>
          <a:p>
            <a:pPr marL="171450" indent="-171450">
              <a:buFont typeface="Arial"/>
              <a:buChar char="•"/>
            </a:pPr>
            <a:r>
              <a:rPr lang="en-US"/>
              <a:t>Emphasize how water source composition significantly affects chlorine’s effectiveness.</a:t>
            </a:r>
            <a:endParaRPr lang="en-US">
              <a:cs typeface="+mn-lt"/>
            </a:endParaRPr>
          </a:p>
          <a:p>
            <a:pPr marL="171450" indent="-171450">
              <a:buFont typeface="Arial"/>
              <a:buChar char="•"/>
            </a:pPr>
            <a:r>
              <a:rPr lang="en-US" dirty="0"/>
              <a:t>Conclude with the practical implication: achieving full virus inactivation (3-log₁₀) may not be feasible under standard field conditions.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9B8C7E5E-AA62-4A50-8717-3552B22B0A16}" type="slidenum">
              <a:rPr lang="en-US"/>
              <a:t>2</a:t>
            </a:fld>
            <a:endParaRPr lang="en-US"/>
          </a:p>
        </p:txBody>
      </p:sp>
    </p:spTree>
    <p:extLst>
      <p:ext uri="{BB962C8B-B14F-4D97-AF65-F5344CB8AC3E}">
        <p14:creationId xmlns:p14="http://schemas.microsoft.com/office/powerpoint/2010/main" val="502678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Discuss the controlled conditions using phosphate buffer dilution water.</a:t>
            </a:r>
            <a:endParaRPr lang="en-US" dirty="0">
              <a:cs typeface="+mn-lt"/>
            </a:endParaRPr>
          </a:p>
          <a:p>
            <a:pPr marL="171450" indent="-171450">
              <a:buFont typeface="Arial"/>
              <a:buChar char="•"/>
            </a:pPr>
            <a:r>
              <a:rPr lang="en-US" dirty="0"/>
              <a:t>Tulane virus showed substantial inactivation (3.55 log₁₀ PFU) within 5 minutes at 4 ppm.</a:t>
            </a:r>
            <a:endParaRPr lang="en-US" dirty="0">
              <a:cs typeface="+mn-lt"/>
            </a:endParaRPr>
          </a:p>
          <a:p>
            <a:pPr marL="171450" indent="-171450">
              <a:buFont typeface="Arial"/>
              <a:buChar char="•"/>
            </a:pPr>
            <a:r>
              <a:rPr lang="en-US" i="1" dirty="0"/>
              <a:t>E. coli</a:t>
            </a:r>
            <a:r>
              <a:rPr lang="en-US"/>
              <a:t> showed even greater sensitivity with a 4.74 log₁₀ CFU drop at only 2 ppm.</a:t>
            </a:r>
            <a:endParaRPr lang="en-US">
              <a:cs typeface="+mn-lt"/>
            </a:endParaRPr>
          </a:p>
          <a:p>
            <a:pPr marL="171450" indent="-171450">
              <a:buFont typeface="Arial"/>
              <a:buChar char="•"/>
            </a:pPr>
            <a:r>
              <a:rPr lang="en-US" dirty="0"/>
              <a:t>Use this to establish a baseline of chlorine’s potential under ideal conditions.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9B8C7E5E-AA62-4A50-8717-3552B22B0A16}" type="slidenum">
              <a:rPr lang="en-US"/>
              <a:t>3</a:t>
            </a:fld>
            <a:endParaRPr lang="en-US"/>
          </a:p>
        </p:txBody>
      </p:sp>
    </p:spTree>
    <p:extLst>
      <p:ext uri="{BB962C8B-B14F-4D97-AF65-F5344CB8AC3E}">
        <p14:creationId xmlns:p14="http://schemas.microsoft.com/office/powerpoint/2010/main" val="479651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B8542-54A6-46C4-2536-25397EC1A3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1B5A26-06BF-6321-48F7-7842FD2889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011E7E-18E0-B8E8-6368-99426648CD4D}"/>
              </a:ext>
            </a:extLst>
          </p:cNvPr>
          <p:cNvSpPr>
            <a:spLocks noGrp="1"/>
          </p:cNvSpPr>
          <p:nvPr>
            <p:ph type="body" idx="1"/>
          </p:nvPr>
        </p:nvSpPr>
        <p:spPr/>
        <p:txBody>
          <a:bodyPr/>
          <a:lstStyle/>
          <a:p>
            <a:pPr marL="171450" indent="-171450">
              <a:buFont typeface="Arial"/>
              <a:buChar char="•"/>
            </a:pPr>
            <a:r>
              <a:rPr lang="en-US" dirty="0"/>
              <a:t>A higher concentration of chlorine (9 ppm) led to complete inactivation (non-detectable levels) of both organisms.</a:t>
            </a:r>
            <a:endParaRPr lang="en-US" dirty="0">
              <a:cs typeface="+mn-lt"/>
            </a:endParaRPr>
          </a:p>
          <a:p>
            <a:pPr marL="171450" indent="-171450">
              <a:buFont typeface="Arial"/>
              <a:buChar char="•"/>
            </a:pPr>
            <a:r>
              <a:rPr lang="en-US" dirty="0"/>
              <a:t>Reinforce the dose-response relationship.</a:t>
            </a:r>
            <a:endParaRPr lang="en-US" dirty="0">
              <a:cs typeface="+mn-lt"/>
            </a:endParaRPr>
          </a:p>
          <a:p>
            <a:pPr marL="171450" indent="-171450">
              <a:buFont typeface="Arial"/>
              <a:buChar char="•"/>
            </a:pPr>
            <a:r>
              <a:rPr lang="en-US" dirty="0"/>
              <a:t>Point out this indicates potential success in optimal conditions but does not necessarily reflect real-world water sources.</a:t>
            </a:r>
            <a:endParaRPr lang="en-US" dirty="0">
              <a:ea typeface="Calibri"/>
              <a:cs typeface="Calibri"/>
            </a:endParaRPr>
          </a:p>
        </p:txBody>
      </p:sp>
      <p:sp>
        <p:nvSpPr>
          <p:cNvPr id="4" name="Slide Number Placeholder 3">
            <a:extLst>
              <a:ext uri="{FF2B5EF4-FFF2-40B4-BE49-F238E27FC236}">
                <a16:creationId xmlns:a16="http://schemas.microsoft.com/office/drawing/2014/main" id="{266A33EE-CB07-0A9E-5CEB-E2B8F07D9B23}"/>
              </a:ext>
            </a:extLst>
          </p:cNvPr>
          <p:cNvSpPr>
            <a:spLocks noGrp="1"/>
          </p:cNvSpPr>
          <p:nvPr>
            <p:ph type="sldNum" sz="quarter" idx="5"/>
          </p:nvPr>
        </p:nvSpPr>
        <p:spPr/>
        <p:txBody>
          <a:bodyPr/>
          <a:lstStyle/>
          <a:p>
            <a:fld id="{9B8C7E5E-AA62-4A50-8717-3552B22B0A16}" type="slidenum">
              <a:rPr lang="en-US"/>
              <a:t>4</a:t>
            </a:fld>
            <a:endParaRPr lang="en-US"/>
          </a:p>
        </p:txBody>
      </p:sp>
    </p:spTree>
    <p:extLst>
      <p:ext uri="{BB962C8B-B14F-4D97-AF65-F5344CB8AC3E}">
        <p14:creationId xmlns:p14="http://schemas.microsoft.com/office/powerpoint/2010/main" val="3812716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E424D8-B1FD-5ED1-E476-F69B223F7E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76A97B-CBE2-BE5E-5EC1-F6B6994CB9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B1D82F-9565-14BD-5F27-1B0D23801A76}"/>
              </a:ext>
            </a:extLst>
          </p:cNvPr>
          <p:cNvSpPr>
            <a:spLocks noGrp="1"/>
          </p:cNvSpPr>
          <p:nvPr>
            <p:ph type="body" idx="1"/>
          </p:nvPr>
        </p:nvSpPr>
        <p:spPr/>
        <p:txBody>
          <a:bodyPr/>
          <a:lstStyle/>
          <a:p>
            <a:pPr marL="171450" indent="-171450">
              <a:buFont typeface="Arial"/>
              <a:buChar char="•"/>
            </a:pPr>
            <a:r>
              <a:rPr lang="en-US" dirty="0"/>
              <a:t>Shift to real-world water sources (agricultural water).</a:t>
            </a:r>
            <a:endParaRPr lang="en-US" dirty="0">
              <a:cs typeface="+mn-lt"/>
            </a:endParaRPr>
          </a:p>
          <a:p>
            <a:pPr marL="171450" indent="-171450">
              <a:buFont typeface="Arial"/>
              <a:buChar char="•"/>
            </a:pPr>
            <a:r>
              <a:rPr lang="en-US" dirty="0"/>
              <a:t>These samples had higher chlorine demand due to organic/inorganic matter.</a:t>
            </a:r>
            <a:endParaRPr lang="en-US" dirty="0">
              <a:cs typeface="+mn-lt"/>
            </a:endParaRPr>
          </a:p>
          <a:p>
            <a:pPr marL="171450" indent="-171450">
              <a:buFont typeface="Arial"/>
              <a:buChar char="•"/>
            </a:pPr>
            <a:r>
              <a:rPr lang="en-US" dirty="0"/>
              <a:t>Most samples showed rapid microbial reduction except for Tulane virus in one sample (Ag1), suggesting matrix interference.</a:t>
            </a:r>
            <a:endParaRPr lang="en-US" dirty="0">
              <a:ea typeface="Calibri"/>
              <a:cs typeface="Calibri"/>
            </a:endParaRPr>
          </a:p>
        </p:txBody>
      </p:sp>
      <p:sp>
        <p:nvSpPr>
          <p:cNvPr id="4" name="Slide Number Placeholder 3">
            <a:extLst>
              <a:ext uri="{FF2B5EF4-FFF2-40B4-BE49-F238E27FC236}">
                <a16:creationId xmlns:a16="http://schemas.microsoft.com/office/drawing/2014/main" id="{00243676-7ADC-5945-81E4-68E8B16B1823}"/>
              </a:ext>
            </a:extLst>
          </p:cNvPr>
          <p:cNvSpPr>
            <a:spLocks noGrp="1"/>
          </p:cNvSpPr>
          <p:nvPr>
            <p:ph type="sldNum" sz="quarter" idx="5"/>
          </p:nvPr>
        </p:nvSpPr>
        <p:spPr/>
        <p:txBody>
          <a:bodyPr/>
          <a:lstStyle/>
          <a:p>
            <a:fld id="{9B8C7E5E-AA62-4A50-8717-3552B22B0A16}" type="slidenum">
              <a:rPr lang="en-US"/>
              <a:t>5</a:t>
            </a:fld>
            <a:endParaRPr lang="en-US"/>
          </a:p>
        </p:txBody>
      </p:sp>
    </p:spTree>
    <p:extLst>
      <p:ext uri="{BB962C8B-B14F-4D97-AF65-F5344CB8AC3E}">
        <p14:creationId xmlns:p14="http://schemas.microsoft.com/office/powerpoint/2010/main" val="3120578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C9C05E-B13E-B483-2D52-1C4BC9FBA3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D13F66-C4B9-0EED-DC6F-E6257F23B7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496315-9E36-6F0A-66E8-6011B0DBE340}"/>
              </a:ext>
            </a:extLst>
          </p:cNvPr>
          <p:cNvSpPr>
            <a:spLocks noGrp="1"/>
          </p:cNvSpPr>
          <p:nvPr>
            <p:ph type="body" idx="1"/>
          </p:nvPr>
        </p:nvSpPr>
        <p:spPr/>
        <p:txBody>
          <a:bodyPr/>
          <a:lstStyle/>
          <a:p>
            <a:pPr marL="171450" indent="-171450">
              <a:buFont typeface="Arial"/>
              <a:buChar char="•"/>
            </a:pPr>
            <a:r>
              <a:rPr lang="en-US" dirty="0"/>
              <a:t>Present the model used to predict necessary chlorine levels for regulatory compliance.</a:t>
            </a:r>
            <a:endParaRPr lang="en-US" dirty="0">
              <a:cs typeface="+mn-lt"/>
            </a:endParaRPr>
          </a:p>
          <a:p>
            <a:pPr marL="171450" indent="-171450">
              <a:buFont typeface="Arial"/>
              <a:buChar char="•"/>
            </a:pPr>
            <a:r>
              <a:rPr lang="en-US" dirty="0"/>
              <a:t>Highlight the large difference in required concentrations: 0.6–0.9 ppm for </a:t>
            </a:r>
            <a:r>
              <a:rPr lang="en-US" i="1" dirty="0"/>
              <a:t>E. coli</a:t>
            </a:r>
            <a:r>
              <a:rPr lang="en-US" dirty="0"/>
              <a:t>, but up to 23 ppm for Tulane virus.</a:t>
            </a:r>
            <a:endParaRPr lang="en-US" dirty="0">
              <a:cs typeface="+mn-lt"/>
            </a:endParaRPr>
          </a:p>
          <a:p>
            <a:pPr marL="171450" indent="-171450">
              <a:buFont typeface="Arial"/>
              <a:buChar char="•"/>
            </a:pPr>
            <a:r>
              <a:rPr lang="en-US" dirty="0"/>
              <a:t>Stress the challenge of reaching viral inactivation targets in typical field settings.</a:t>
            </a:r>
            <a:endParaRPr lang="en-US" dirty="0">
              <a:ea typeface="Calibri"/>
              <a:cs typeface="Calibri"/>
            </a:endParaRPr>
          </a:p>
        </p:txBody>
      </p:sp>
      <p:sp>
        <p:nvSpPr>
          <p:cNvPr id="4" name="Slide Number Placeholder 3">
            <a:extLst>
              <a:ext uri="{FF2B5EF4-FFF2-40B4-BE49-F238E27FC236}">
                <a16:creationId xmlns:a16="http://schemas.microsoft.com/office/drawing/2014/main" id="{2B1F8081-A40A-38BF-DB4E-2FA17E796CC2}"/>
              </a:ext>
            </a:extLst>
          </p:cNvPr>
          <p:cNvSpPr>
            <a:spLocks noGrp="1"/>
          </p:cNvSpPr>
          <p:nvPr>
            <p:ph type="sldNum" sz="quarter" idx="5"/>
          </p:nvPr>
        </p:nvSpPr>
        <p:spPr/>
        <p:txBody>
          <a:bodyPr/>
          <a:lstStyle/>
          <a:p>
            <a:fld id="{9B8C7E5E-AA62-4A50-8717-3552B22B0A16}" type="slidenum">
              <a:rPr lang="en-US"/>
              <a:t>6</a:t>
            </a:fld>
            <a:endParaRPr lang="en-US"/>
          </a:p>
        </p:txBody>
      </p:sp>
    </p:spTree>
    <p:extLst>
      <p:ext uri="{BB962C8B-B14F-4D97-AF65-F5344CB8AC3E}">
        <p14:creationId xmlns:p14="http://schemas.microsoft.com/office/powerpoint/2010/main" val="1631301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Acknowledge funding from the USDA Specialty Crops Research Initiative.</a:t>
            </a:r>
            <a:endParaRPr lang="en-US" dirty="0">
              <a:cs typeface="+mn-lt"/>
            </a:endParaRPr>
          </a:p>
          <a:p>
            <a:pPr marL="171450" indent="-171450">
              <a:buFont typeface="Arial"/>
              <a:buChar char="•"/>
            </a:pPr>
            <a:r>
              <a:rPr lang="en-US" dirty="0"/>
              <a:t>Mention that the findings represent the views of the researchers, not necessarily the USDA.</a:t>
            </a:r>
            <a:endParaRPr lang="en-US" dirty="0">
              <a:cs typeface="+mn-lt"/>
            </a:endParaRPr>
          </a:p>
          <a:p>
            <a:pPr marL="171450" indent="-171450">
              <a:buFont typeface="Arial"/>
              <a:buChar char="•"/>
            </a:pPr>
            <a:r>
              <a:rPr lang="en-US" dirty="0"/>
              <a:t>Direct interested parties to the paper and provide researcher contact information for further questions or collaborations.</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9CB81D8A-1053-473A-BB3F-5006A4672A19}" type="slidenum">
              <a:rPr lang="en-US" smtClean="0"/>
              <a:t>7</a:t>
            </a:fld>
            <a:endParaRPr lang="en-US"/>
          </a:p>
        </p:txBody>
      </p:sp>
    </p:spTree>
    <p:extLst>
      <p:ext uri="{BB962C8B-B14F-4D97-AF65-F5344CB8AC3E}">
        <p14:creationId xmlns:p14="http://schemas.microsoft.com/office/powerpoint/2010/main" val="369711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4BCD9-2633-4E83-AA3F-6F1CCAF0B7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BC7725-4ECD-4E3B-B0F5-BD13AE536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9A8745-1095-4CE4-83D9-F81129565BAC}"/>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5" name="Footer Placeholder 4">
            <a:extLst>
              <a:ext uri="{FF2B5EF4-FFF2-40B4-BE49-F238E27FC236}">
                <a16:creationId xmlns:a16="http://schemas.microsoft.com/office/drawing/2014/main" id="{2A929FE9-B91E-4AE4-8ECF-1D5032A1C0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EF240-D403-41E4-8814-FA832AEC1B8B}"/>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6" name="Group 15">
            <a:extLst>
              <a:ext uri="{FF2B5EF4-FFF2-40B4-BE49-F238E27FC236}">
                <a16:creationId xmlns:a16="http://schemas.microsoft.com/office/drawing/2014/main" id="{6059E3F3-102E-4E14-9545-F92261745D3A}"/>
              </a:ext>
            </a:extLst>
          </p:cNvPr>
          <p:cNvGrpSpPr/>
          <p:nvPr userDrawn="1"/>
        </p:nvGrpSpPr>
        <p:grpSpPr>
          <a:xfrm>
            <a:off x="3551976" y="5852627"/>
            <a:ext cx="5130719" cy="868848"/>
            <a:chOff x="3551976" y="5852627"/>
            <a:chExt cx="5130719" cy="868848"/>
          </a:xfrm>
        </p:grpSpPr>
        <p:pic>
          <p:nvPicPr>
            <p:cNvPr id="17" name="Picture 16">
              <a:extLst>
                <a:ext uri="{FF2B5EF4-FFF2-40B4-BE49-F238E27FC236}">
                  <a16:creationId xmlns:a16="http://schemas.microsoft.com/office/drawing/2014/main" id="{E0C9F9B2-B03B-4F23-9A20-0A37F6F7A9F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8" name="Rectangle 17">
              <a:extLst>
                <a:ext uri="{FF2B5EF4-FFF2-40B4-BE49-F238E27FC236}">
                  <a16:creationId xmlns:a16="http://schemas.microsoft.com/office/drawing/2014/main" id="{9942CDF1-01FF-4173-B8B6-43923A7F98D5}"/>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22085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C1CE-DF88-4396-89F5-C3E369D370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DADB22-48A5-4D45-97D8-C095E0E03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1E52FA-E7F6-4212-8AA8-E25A9E1C2345}"/>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5" name="Footer Placeholder 4">
            <a:extLst>
              <a:ext uri="{FF2B5EF4-FFF2-40B4-BE49-F238E27FC236}">
                <a16:creationId xmlns:a16="http://schemas.microsoft.com/office/drawing/2014/main" id="{3A9F80CA-26DF-4894-9666-6016F971B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D28F2-B9BD-40C3-920E-832A4EA13BA7}"/>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C3C8CC65-FF47-4C01-B82C-5B4180783AA5}"/>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3BF6C8ED-2CED-4249-8E49-A088DB74D4C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8ABECFB9-E2FE-4D73-A697-2E9DEC7A1AE3}"/>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53369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2F9AF-C410-492B-9410-562B499514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A5BBD3-6813-47B8-A5D4-3CE196846A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1CAD6E-0774-42A9-9BFA-C47BCC0E7B69}"/>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5" name="Footer Placeholder 4">
            <a:extLst>
              <a:ext uri="{FF2B5EF4-FFF2-40B4-BE49-F238E27FC236}">
                <a16:creationId xmlns:a16="http://schemas.microsoft.com/office/drawing/2014/main" id="{C5E66544-B185-4E53-A8B6-F68DC06CE1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25BEF-18CC-4B81-851E-0A9DC287D706}"/>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6CDCB4DB-8630-4442-A9DC-4B26A7645C01}"/>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5CAA8E51-5991-4D24-9498-E2FC5740E161}"/>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C5D9ACC3-902C-4343-AB0D-7120EEE9B04B}"/>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22230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77D17-9D50-41E9-B958-B078F9FB92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1F3F8-7DCD-4B2A-97C9-DE63225DFA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1EBA97-38B0-41B7-8760-52FCD6B5E4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C01A67-9B00-4F2D-B278-0BC56B52AB06}"/>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6" name="Footer Placeholder 5">
            <a:extLst>
              <a:ext uri="{FF2B5EF4-FFF2-40B4-BE49-F238E27FC236}">
                <a16:creationId xmlns:a16="http://schemas.microsoft.com/office/drawing/2014/main" id="{DE6812A6-1240-48F3-BFAB-CDDDBB02E3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BA35EE-4610-4D8E-89FD-FFD4E996E5C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3" name="Group 12">
            <a:extLst>
              <a:ext uri="{FF2B5EF4-FFF2-40B4-BE49-F238E27FC236}">
                <a16:creationId xmlns:a16="http://schemas.microsoft.com/office/drawing/2014/main" id="{B26B4612-A13D-4244-B798-E520073EF027}"/>
              </a:ext>
            </a:extLst>
          </p:cNvPr>
          <p:cNvGrpSpPr/>
          <p:nvPr userDrawn="1"/>
        </p:nvGrpSpPr>
        <p:grpSpPr>
          <a:xfrm>
            <a:off x="3551976" y="5852627"/>
            <a:ext cx="5130719" cy="868848"/>
            <a:chOff x="3551976" y="5852627"/>
            <a:chExt cx="5130719" cy="868848"/>
          </a:xfrm>
        </p:grpSpPr>
        <p:pic>
          <p:nvPicPr>
            <p:cNvPr id="14" name="Picture 13">
              <a:extLst>
                <a:ext uri="{FF2B5EF4-FFF2-40B4-BE49-F238E27FC236}">
                  <a16:creationId xmlns:a16="http://schemas.microsoft.com/office/drawing/2014/main" id="{412A1E9B-DD85-471B-9E7D-456D306EA752}"/>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5" name="Rectangle 14">
              <a:extLst>
                <a:ext uri="{FF2B5EF4-FFF2-40B4-BE49-F238E27FC236}">
                  <a16:creationId xmlns:a16="http://schemas.microsoft.com/office/drawing/2014/main" id="{1CDAF8F2-61C9-4A20-B667-8F3253CB5747}"/>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85263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E55C5-652C-46FE-B24A-1C23F380BF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A595E2-3274-4B46-B091-ACBFD56847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ADC377-F19C-467D-8C99-8163BB34D0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BDDEB6-1800-463D-8B64-20F09D7A78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A60EB1-2B8A-4F0B-9C05-DCF37E3EF0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7FB57F-C09F-4B2E-8B72-CBC8BCCEF800}"/>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8" name="Footer Placeholder 7">
            <a:extLst>
              <a:ext uri="{FF2B5EF4-FFF2-40B4-BE49-F238E27FC236}">
                <a16:creationId xmlns:a16="http://schemas.microsoft.com/office/drawing/2014/main" id="{C5435FCF-FFC8-49EA-8FC2-880E511F5C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35EB8B-4614-45F9-BA2A-606C33F25256}"/>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5" name="Group 14">
            <a:extLst>
              <a:ext uri="{FF2B5EF4-FFF2-40B4-BE49-F238E27FC236}">
                <a16:creationId xmlns:a16="http://schemas.microsoft.com/office/drawing/2014/main" id="{77AC89E0-8ADA-41E5-BA89-58D2CF4B9F68}"/>
              </a:ext>
            </a:extLst>
          </p:cNvPr>
          <p:cNvGrpSpPr/>
          <p:nvPr userDrawn="1"/>
        </p:nvGrpSpPr>
        <p:grpSpPr>
          <a:xfrm>
            <a:off x="3551976" y="5852627"/>
            <a:ext cx="5130719" cy="868848"/>
            <a:chOff x="3551976" y="5852627"/>
            <a:chExt cx="5130719" cy="868848"/>
          </a:xfrm>
        </p:grpSpPr>
        <p:pic>
          <p:nvPicPr>
            <p:cNvPr id="16" name="Picture 15">
              <a:extLst>
                <a:ext uri="{FF2B5EF4-FFF2-40B4-BE49-F238E27FC236}">
                  <a16:creationId xmlns:a16="http://schemas.microsoft.com/office/drawing/2014/main" id="{21F01122-83FD-4755-9B1E-B11CA03A02F4}"/>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7" name="Rectangle 16">
              <a:extLst>
                <a:ext uri="{FF2B5EF4-FFF2-40B4-BE49-F238E27FC236}">
                  <a16:creationId xmlns:a16="http://schemas.microsoft.com/office/drawing/2014/main" id="{B09EFB68-CCB2-4FDD-AA2D-06BA6D03B7CC}"/>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82381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E16E7-3D1C-4FF4-ACD4-4891CC64E8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8320B7-E3FB-4C92-83D7-394F42809C7D}"/>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4" name="Footer Placeholder 3">
            <a:extLst>
              <a:ext uri="{FF2B5EF4-FFF2-40B4-BE49-F238E27FC236}">
                <a16:creationId xmlns:a16="http://schemas.microsoft.com/office/drawing/2014/main" id="{66AFD32C-19B7-4EE1-A7F3-8E5DC218DC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A5BA62-3ACD-40B3-BF50-43BC3F9C8284}"/>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7" name="Group 6">
            <a:extLst>
              <a:ext uri="{FF2B5EF4-FFF2-40B4-BE49-F238E27FC236}">
                <a16:creationId xmlns:a16="http://schemas.microsoft.com/office/drawing/2014/main" id="{4BBA63DD-1621-48CA-8252-820EF73A619F}"/>
              </a:ext>
            </a:extLst>
          </p:cNvPr>
          <p:cNvGrpSpPr/>
          <p:nvPr userDrawn="1"/>
        </p:nvGrpSpPr>
        <p:grpSpPr>
          <a:xfrm>
            <a:off x="3551976" y="5852627"/>
            <a:ext cx="5130719" cy="868848"/>
            <a:chOff x="3551976" y="5852627"/>
            <a:chExt cx="5130719" cy="868848"/>
          </a:xfrm>
        </p:grpSpPr>
        <p:pic>
          <p:nvPicPr>
            <p:cNvPr id="8" name="Picture 7">
              <a:extLst>
                <a:ext uri="{FF2B5EF4-FFF2-40B4-BE49-F238E27FC236}">
                  <a16:creationId xmlns:a16="http://schemas.microsoft.com/office/drawing/2014/main" id="{39D5052D-271D-4665-B1D0-C4AE738AD74C}"/>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9" name="Rectangle 8">
              <a:extLst>
                <a:ext uri="{FF2B5EF4-FFF2-40B4-BE49-F238E27FC236}">
                  <a16:creationId xmlns:a16="http://schemas.microsoft.com/office/drawing/2014/main" id="{4CEC7897-937B-4B93-9C80-2CE0927D2B60}"/>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367160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14ABA2-1076-4A56-8354-2BDC7C88A173}"/>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3" name="Footer Placeholder 2">
            <a:extLst>
              <a:ext uri="{FF2B5EF4-FFF2-40B4-BE49-F238E27FC236}">
                <a16:creationId xmlns:a16="http://schemas.microsoft.com/office/drawing/2014/main" id="{8A2B684D-7B30-4D9F-9A04-2A38189B9C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0119EA-15C8-45CE-B432-8B0CBF1204A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6" name="Group 5">
            <a:extLst>
              <a:ext uri="{FF2B5EF4-FFF2-40B4-BE49-F238E27FC236}">
                <a16:creationId xmlns:a16="http://schemas.microsoft.com/office/drawing/2014/main" id="{416490E4-2334-49B8-B70D-53DE257955B6}"/>
              </a:ext>
            </a:extLst>
          </p:cNvPr>
          <p:cNvGrpSpPr/>
          <p:nvPr userDrawn="1"/>
        </p:nvGrpSpPr>
        <p:grpSpPr>
          <a:xfrm>
            <a:off x="3551976" y="5852627"/>
            <a:ext cx="5130719" cy="868848"/>
            <a:chOff x="3551976" y="5852627"/>
            <a:chExt cx="5130719" cy="868848"/>
          </a:xfrm>
        </p:grpSpPr>
        <p:pic>
          <p:nvPicPr>
            <p:cNvPr id="7" name="Picture 6">
              <a:extLst>
                <a:ext uri="{FF2B5EF4-FFF2-40B4-BE49-F238E27FC236}">
                  <a16:creationId xmlns:a16="http://schemas.microsoft.com/office/drawing/2014/main" id="{0445C801-9FFD-49BB-82DB-755FDD22F5A8}"/>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8" name="Rectangle 7">
              <a:extLst>
                <a:ext uri="{FF2B5EF4-FFF2-40B4-BE49-F238E27FC236}">
                  <a16:creationId xmlns:a16="http://schemas.microsoft.com/office/drawing/2014/main" id="{D9D6C855-C690-408D-BEB9-47D4717390C3}"/>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38639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C590F-232C-4CE5-B755-FB6A28F721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3FFC0B-3BDC-41D7-AE3C-3017C8AEDC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817E2F-F920-40FF-9B4C-6D6DDE51C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11399C-0C57-4250-A83D-E2C68F8DAECD}"/>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6" name="Footer Placeholder 5">
            <a:extLst>
              <a:ext uri="{FF2B5EF4-FFF2-40B4-BE49-F238E27FC236}">
                <a16:creationId xmlns:a16="http://schemas.microsoft.com/office/drawing/2014/main" id="{30D934A7-FB06-40FC-B884-BBC402C2F9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67A81-3A5B-4E49-9D79-7ECE218BA681}"/>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9" name="Group 8">
            <a:extLst>
              <a:ext uri="{FF2B5EF4-FFF2-40B4-BE49-F238E27FC236}">
                <a16:creationId xmlns:a16="http://schemas.microsoft.com/office/drawing/2014/main" id="{F114BDE5-6E23-4209-8677-F95782F8EABF}"/>
              </a:ext>
            </a:extLst>
          </p:cNvPr>
          <p:cNvGrpSpPr/>
          <p:nvPr userDrawn="1"/>
        </p:nvGrpSpPr>
        <p:grpSpPr>
          <a:xfrm>
            <a:off x="3551976" y="5852627"/>
            <a:ext cx="5130719" cy="868848"/>
            <a:chOff x="3551976" y="5852627"/>
            <a:chExt cx="5130719" cy="868848"/>
          </a:xfrm>
        </p:grpSpPr>
        <p:pic>
          <p:nvPicPr>
            <p:cNvPr id="10" name="Picture 9">
              <a:extLst>
                <a:ext uri="{FF2B5EF4-FFF2-40B4-BE49-F238E27FC236}">
                  <a16:creationId xmlns:a16="http://schemas.microsoft.com/office/drawing/2014/main" id="{8F016568-AD1D-45CA-B700-93B5BC5917E8}"/>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1" name="Rectangle 10">
              <a:extLst>
                <a:ext uri="{FF2B5EF4-FFF2-40B4-BE49-F238E27FC236}">
                  <a16:creationId xmlns:a16="http://schemas.microsoft.com/office/drawing/2014/main" id="{908A7D0F-BAC8-4B7B-B6CC-70118D6C2AEF}"/>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7316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8805C-AD0E-4885-B002-3F7F8FC3A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84FDB0-23FB-476D-B51D-5564765203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83F3F9-204F-4A14-928C-A65F97F4B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DF9FCE-451A-4FEB-B8B7-24DFA9B5DE96}"/>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6" name="Footer Placeholder 5">
            <a:extLst>
              <a:ext uri="{FF2B5EF4-FFF2-40B4-BE49-F238E27FC236}">
                <a16:creationId xmlns:a16="http://schemas.microsoft.com/office/drawing/2014/main" id="{7D558B25-2E83-41B7-80EA-7EE9C5A597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76471C-8ECB-4325-BBD0-2759E0FEAFF1}"/>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9" name="Group 8">
            <a:extLst>
              <a:ext uri="{FF2B5EF4-FFF2-40B4-BE49-F238E27FC236}">
                <a16:creationId xmlns:a16="http://schemas.microsoft.com/office/drawing/2014/main" id="{D49AE8C5-BA87-47DD-9C19-896D459BB5BE}"/>
              </a:ext>
            </a:extLst>
          </p:cNvPr>
          <p:cNvGrpSpPr/>
          <p:nvPr userDrawn="1"/>
        </p:nvGrpSpPr>
        <p:grpSpPr>
          <a:xfrm>
            <a:off x="3551976" y="5852627"/>
            <a:ext cx="5130719" cy="868848"/>
            <a:chOff x="3551976" y="5852627"/>
            <a:chExt cx="5130719" cy="868848"/>
          </a:xfrm>
        </p:grpSpPr>
        <p:pic>
          <p:nvPicPr>
            <p:cNvPr id="10" name="Picture 9">
              <a:extLst>
                <a:ext uri="{FF2B5EF4-FFF2-40B4-BE49-F238E27FC236}">
                  <a16:creationId xmlns:a16="http://schemas.microsoft.com/office/drawing/2014/main" id="{ECCFBE7A-2E02-4021-84D7-1BE84AFB51AE}"/>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1" name="Rectangle 10">
              <a:extLst>
                <a:ext uri="{FF2B5EF4-FFF2-40B4-BE49-F238E27FC236}">
                  <a16:creationId xmlns:a16="http://schemas.microsoft.com/office/drawing/2014/main" id="{A93ECB3C-8D86-4216-8ACD-5B79F6658598}"/>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68057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A5A41-95A2-4E9F-92C8-3FCAE2512D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28DEA0-CE64-4E99-A635-CECBFE7888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778597-640D-43BB-857C-39476FC925FD}"/>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5" name="Footer Placeholder 4">
            <a:extLst>
              <a:ext uri="{FF2B5EF4-FFF2-40B4-BE49-F238E27FC236}">
                <a16:creationId xmlns:a16="http://schemas.microsoft.com/office/drawing/2014/main" id="{B0FDE694-A1F7-4C10-AC8D-9C654E0982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01D55A-ACAB-44DC-AE46-2F434087AE7F}"/>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3453C401-2936-42B8-94C7-3E6B594FE152}"/>
              </a:ext>
            </a:extLst>
          </p:cNvPr>
          <p:cNvGrpSpPr/>
          <p:nvPr userDrawn="1"/>
        </p:nvGrpSpPr>
        <p:grpSpPr>
          <a:xfrm rot="5400000">
            <a:off x="-2099016" y="3821623"/>
            <a:ext cx="5130719" cy="868848"/>
            <a:chOff x="3551976" y="5852627"/>
            <a:chExt cx="5130719" cy="868848"/>
          </a:xfrm>
        </p:grpSpPr>
        <p:pic>
          <p:nvPicPr>
            <p:cNvPr id="9" name="Picture 8">
              <a:extLst>
                <a:ext uri="{FF2B5EF4-FFF2-40B4-BE49-F238E27FC236}">
                  <a16:creationId xmlns:a16="http://schemas.microsoft.com/office/drawing/2014/main" id="{A3A59943-193A-4DC2-8ED3-9ED51BC083F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D195F6F4-C8C5-4DA6-A4B5-D8DD8A6FF686}"/>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53361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CEB4E3-A906-4DCD-95E8-44EF4149E4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F69E4D-952E-425E-950E-3154D2C247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57DC42-BE29-4C03-A1C8-C9CC016A906E}"/>
              </a:ext>
            </a:extLst>
          </p:cNvPr>
          <p:cNvSpPr>
            <a:spLocks noGrp="1"/>
          </p:cNvSpPr>
          <p:nvPr>
            <p:ph type="dt" sz="half" idx="10"/>
          </p:nvPr>
        </p:nvSpPr>
        <p:spPr/>
        <p:txBody>
          <a:bodyPr/>
          <a:lstStyle/>
          <a:p>
            <a:fld id="{88AD0C76-05F0-454D-8B6C-A8347C531B64}" type="datetimeFigureOut">
              <a:rPr lang="en-US" smtClean="0"/>
              <a:t>5/29/2025</a:t>
            </a:fld>
            <a:endParaRPr lang="en-US"/>
          </a:p>
        </p:txBody>
      </p:sp>
      <p:sp>
        <p:nvSpPr>
          <p:cNvPr id="5" name="Footer Placeholder 4">
            <a:extLst>
              <a:ext uri="{FF2B5EF4-FFF2-40B4-BE49-F238E27FC236}">
                <a16:creationId xmlns:a16="http://schemas.microsoft.com/office/drawing/2014/main" id="{F2CEC657-25E4-4FFB-BBB2-C419DE91C1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59D6-27C1-4939-BD85-619B1164C06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CF1C711A-F4B9-4E64-A0EB-DF1E31220A45}"/>
              </a:ext>
            </a:extLst>
          </p:cNvPr>
          <p:cNvGrpSpPr/>
          <p:nvPr userDrawn="1"/>
        </p:nvGrpSpPr>
        <p:grpSpPr>
          <a:xfrm rot="5400000">
            <a:off x="-2099016" y="2875385"/>
            <a:ext cx="5130719" cy="868848"/>
            <a:chOff x="3551976" y="5852627"/>
            <a:chExt cx="5130719" cy="868848"/>
          </a:xfrm>
        </p:grpSpPr>
        <p:pic>
          <p:nvPicPr>
            <p:cNvPr id="9" name="Picture 8">
              <a:extLst>
                <a:ext uri="{FF2B5EF4-FFF2-40B4-BE49-F238E27FC236}">
                  <a16:creationId xmlns:a16="http://schemas.microsoft.com/office/drawing/2014/main" id="{E140EBF7-B078-4226-96C0-C34CA7511C2A}"/>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71E28A09-FBCB-4595-BF09-0B93FB3DFBAD}"/>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85203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E6FCF2-359B-4E7D-885C-1710ACF65D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375E08-19E4-4AEE-AEC9-084F487BF9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1D1815-98AA-4257-AB42-DAB5DA749A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D0C76-05F0-454D-8B6C-A8347C531B64}" type="datetimeFigureOut">
              <a:rPr lang="en-US" smtClean="0"/>
              <a:t>5/29/2025</a:t>
            </a:fld>
            <a:endParaRPr lang="en-US"/>
          </a:p>
        </p:txBody>
      </p:sp>
      <p:sp>
        <p:nvSpPr>
          <p:cNvPr id="5" name="Footer Placeholder 4">
            <a:extLst>
              <a:ext uri="{FF2B5EF4-FFF2-40B4-BE49-F238E27FC236}">
                <a16:creationId xmlns:a16="http://schemas.microsoft.com/office/drawing/2014/main" id="{647A43DB-3D47-4F0B-B854-58AA9AA3E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BA9B38-E21D-4539-994A-02F38C9D7C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95FDE-A059-4B6D-929A-DCFD38D0E360}" type="slidenum">
              <a:rPr lang="en-US" smtClean="0"/>
              <a:t>‹#›</a:t>
            </a:fld>
            <a:endParaRPr lang="en-US"/>
          </a:p>
        </p:txBody>
      </p:sp>
      <p:sp>
        <p:nvSpPr>
          <p:cNvPr id="7" name="Rectangle 6">
            <a:extLst>
              <a:ext uri="{FF2B5EF4-FFF2-40B4-BE49-F238E27FC236}">
                <a16:creationId xmlns:a16="http://schemas.microsoft.com/office/drawing/2014/main" id="{8427B03F-D49D-483D-84E8-36A51810F7CF}"/>
              </a:ext>
            </a:extLst>
          </p:cNvPr>
          <p:cNvSpPr/>
          <p:nvPr userDrawn="1"/>
        </p:nvSpPr>
        <p:spPr>
          <a:xfrm>
            <a:off x="466344" y="365125"/>
            <a:ext cx="11329416" cy="5889371"/>
          </a:xfrm>
          <a:prstGeom prst="rect">
            <a:avLst/>
          </a:prstGeom>
          <a:noFill/>
          <a:ln w="38100">
            <a:solidFill>
              <a:srgbClr val="8CC5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7084D5E-0B10-419B-84D4-B092C67DE8F0}"/>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7D12A812-0838-4A79-B878-01CB65589051}"/>
                </a:ext>
              </a:extLst>
            </p:cNvPr>
            <p:cNvPicPr>
              <a:picLocks noChangeAspect="1"/>
            </p:cNvPicPr>
            <p:nvPr userDrawn="1"/>
          </p:nvPicPr>
          <p:blipFill>
            <a:blip r:embed="rId13"/>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4E0C580C-0EFB-43A1-94F8-F20745C310E5}"/>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73682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ashlynlake@ufl.edu" TargetMode="External"/><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5.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hyperlink" Target="mailto:nmontazeri@ufl.edu" TargetMode="Externa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BE7E3-7B43-4543-A119-97418C988D29}"/>
              </a:ext>
            </a:extLst>
          </p:cNvPr>
          <p:cNvSpPr>
            <a:spLocks noGrp="1"/>
          </p:cNvSpPr>
          <p:nvPr>
            <p:ph type="ctrTitle"/>
          </p:nvPr>
        </p:nvSpPr>
        <p:spPr>
          <a:xfrm>
            <a:off x="1524000" y="470517"/>
            <a:ext cx="9144000" cy="3039446"/>
          </a:xfrm>
        </p:spPr>
        <p:txBody>
          <a:bodyPr anchor="ctr">
            <a:normAutofit/>
          </a:bodyPr>
          <a:lstStyle/>
          <a:p>
            <a:r>
              <a:rPr lang="en-US" b="1" dirty="0"/>
              <a:t>Research Updates:</a:t>
            </a:r>
            <a:br>
              <a:rPr lang="en-US" b="1" dirty="0"/>
            </a:br>
            <a:r>
              <a:rPr lang="en-US" b="1" dirty="0"/>
              <a:t>Objective 1</a:t>
            </a:r>
          </a:p>
        </p:txBody>
      </p:sp>
      <p:sp>
        <p:nvSpPr>
          <p:cNvPr id="3" name="Subtitle 2">
            <a:extLst>
              <a:ext uri="{FF2B5EF4-FFF2-40B4-BE49-F238E27FC236}">
                <a16:creationId xmlns:a16="http://schemas.microsoft.com/office/drawing/2014/main" id="{8AE09140-6719-4593-8C60-B93CF123AB23}"/>
              </a:ext>
            </a:extLst>
          </p:cNvPr>
          <p:cNvSpPr>
            <a:spLocks noGrp="1"/>
          </p:cNvSpPr>
          <p:nvPr>
            <p:ph type="subTitle" idx="1"/>
          </p:nvPr>
        </p:nvSpPr>
        <p:spPr>
          <a:xfrm>
            <a:off x="879231" y="3504346"/>
            <a:ext cx="10443307" cy="1655762"/>
          </a:xfrm>
        </p:spPr>
        <p:txBody>
          <a:bodyPr vert="horz" lIns="91440" tIns="45720" rIns="91440" bIns="45720" rtlCol="0" anchor="t">
            <a:normAutofit/>
          </a:bodyPr>
          <a:lstStyle/>
          <a:p>
            <a:r>
              <a:rPr lang="en-US" sz="3600" dirty="0">
                <a:ea typeface="+mn-lt"/>
                <a:cs typeface="+mn-lt"/>
              </a:rPr>
              <a:t>Effectiveness of Chlorine Against Tulane Virus, A Human Norovirus Surrogate, and </a:t>
            </a:r>
            <a:r>
              <a:rPr lang="en-US" sz="3600" i="1" dirty="0">
                <a:ea typeface="+mn-lt"/>
                <a:cs typeface="+mn-lt"/>
              </a:rPr>
              <a:t>Escherichia coli</a:t>
            </a:r>
            <a:r>
              <a:rPr lang="en-US" sz="3600" dirty="0">
                <a:ea typeface="+mn-lt"/>
                <a:cs typeface="+mn-lt"/>
              </a:rPr>
              <a:t> in Preharvest Agricultural Water</a:t>
            </a:r>
            <a:endParaRPr lang="en-US" dirty="0">
              <a:ea typeface="+mn-lt"/>
              <a:cs typeface="+mn-lt"/>
            </a:endParaRPr>
          </a:p>
          <a:p>
            <a:endParaRPr lang="en-US"/>
          </a:p>
        </p:txBody>
      </p:sp>
    </p:spTree>
    <p:extLst>
      <p:ext uri="{BB962C8B-B14F-4D97-AF65-F5344CB8AC3E}">
        <p14:creationId xmlns:p14="http://schemas.microsoft.com/office/powerpoint/2010/main" val="415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3F14CA-01E3-467E-A9E2-6481271F0C6B}"/>
              </a:ext>
            </a:extLst>
          </p:cNvPr>
          <p:cNvSpPr>
            <a:spLocks noGrp="1"/>
          </p:cNvSpPr>
          <p:nvPr>
            <p:ph type="title"/>
          </p:nvPr>
        </p:nvSpPr>
        <p:spPr/>
        <p:txBody>
          <a:bodyPr/>
          <a:lstStyle/>
          <a:p>
            <a:r>
              <a:rPr lang="en-US" b="1"/>
              <a:t>Research Highlights</a:t>
            </a:r>
          </a:p>
        </p:txBody>
      </p:sp>
      <p:sp>
        <p:nvSpPr>
          <p:cNvPr id="6" name="Content Placeholder 5">
            <a:extLst>
              <a:ext uri="{FF2B5EF4-FFF2-40B4-BE49-F238E27FC236}">
                <a16:creationId xmlns:a16="http://schemas.microsoft.com/office/drawing/2014/main" id="{C9D5F1D0-BA83-408C-8BFC-D0E58EA1D68F}"/>
              </a:ext>
            </a:extLst>
          </p:cNvPr>
          <p:cNvSpPr>
            <a:spLocks noGrp="1"/>
          </p:cNvSpPr>
          <p:nvPr>
            <p:ph idx="1"/>
          </p:nvPr>
        </p:nvSpPr>
        <p:spPr>
          <a:xfrm>
            <a:off x="838200" y="1601507"/>
            <a:ext cx="10515600" cy="4351338"/>
          </a:xfrm>
        </p:spPr>
        <p:txBody>
          <a:bodyPr vert="horz" lIns="91440" tIns="45720" rIns="91440" bIns="45720" rtlCol="0" anchor="t">
            <a:normAutofit/>
          </a:bodyPr>
          <a:lstStyle/>
          <a:p>
            <a:r>
              <a:rPr lang="en-US" dirty="0">
                <a:ea typeface="+mn-lt"/>
                <a:cs typeface="+mn-lt"/>
              </a:rPr>
              <a:t>Chlorine is an effective sanitizer against both bacteria and viruses in agricultural water.</a:t>
            </a:r>
            <a:endParaRPr lang="en-US" dirty="0"/>
          </a:p>
          <a:p>
            <a:r>
              <a:rPr lang="en-US" dirty="0">
                <a:ea typeface="+mn-lt"/>
                <a:cs typeface="+mn-lt"/>
              </a:rPr>
              <a:t>Higher-than-recommended chlorine concentrations were required for optimal virus inactivation.</a:t>
            </a:r>
            <a:endParaRPr lang="en-US" dirty="0"/>
          </a:p>
          <a:p>
            <a:r>
              <a:rPr lang="en-US" dirty="0">
                <a:ea typeface="+mn-lt"/>
                <a:cs typeface="+mn-lt"/>
              </a:rPr>
              <a:t>Water sources significantly influenced the antimicrobial efficacy of chlorine.</a:t>
            </a:r>
            <a:endParaRPr lang="en-US" dirty="0"/>
          </a:p>
          <a:p>
            <a:r>
              <a:rPr lang="en-US" dirty="0">
                <a:ea typeface="+mn-lt"/>
                <a:cs typeface="+mn-lt"/>
              </a:rPr>
              <a:t>Achieving a 3-log</a:t>
            </a:r>
            <a:r>
              <a:rPr lang="en-US" baseline="-25000" dirty="0">
                <a:ea typeface="+mn-lt"/>
                <a:cs typeface="+mn-lt"/>
              </a:rPr>
              <a:t>10</a:t>
            </a:r>
            <a:r>
              <a:rPr lang="en-US" dirty="0">
                <a:ea typeface="+mn-lt"/>
                <a:cs typeface="+mn-lt"/>
              </a:rPr>
              <a:t> reduction in norovirus with high chlorine concentrations may not be practical.</a:t>
            </a:r>
            <a:endParaRPr lang="en-US" dirty="0"/>
          </a:p>
        </p:txBody>
      </p:sp>
    </p:spTree>
    <p:extLst>
      <p:ext uri="{BB962C8B-B14F-4D97-AF65-F5344CB8AC3E}">
        <p14:creationId xmlns:p14="http://schemas.microsoft.com/office/powerpoint/2010/main" val="3991118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E96B-9EDC-4642-B4D7-F698EC9574DA}"/>
              </a:ext>
            </a:extLst>
          </p:cNvPr>
          <p:cNvSpPr>
            <a:spLocks noGrp="1"/>
          </p:cNvSpPr>
          <p:nvPr>
            <p:ph type="title"/>
          </p:nvPr>
        </p:nvSpPr>
        <p:spPr>
          <a:xfrm>
            <a:off x="602146" y="389513"/>
            <a:ext cx="10515600" cy="1325563"/>
          </a:xfrm>
        </p:spPr>
        <p:txBody>
          <a:bodyPr>
            <a:normAutofit/>
          </a:bodyPr>
          <a:lstStyle/>
          <a:p>
            <a:r>
              <a:rPr lang="en-US" sz="4000" b="1" dirty="0">
                <a:ea typeface="+mj-lt"/>
                <a:cs typeface="+mj-lt"/>
              </a:rPr>
              <a:t>Microbial Inactivation in Control Groups (Phosphate Buffer Dilution Water)</a:t>
            </a:r>
            <a:endParaRPr lang="en-US" b="1" dirty="0"/>
          </a:p>
        </p:txBody>
      </p:sp>
      <p:sp>
        <p:nvSpPr>
          <p:cNvPr id="4" name="TextBox 3">
            <a:extLst>
              <a:ext uri="{FF2B5EF4-FFF2-40B4-BE49-F238E27FC236}">
                <a16:creationId xmlns:a16="http://schemas.microsoft.com/office/drawing/2014/main" id="{65551724-D483-4877-9533-9C0EFB35F016}"/>
              </a:ext>
            </a:extLst>
          </p:cNvPr>
          <p:cNvSpPr txBox="1"/>
          <p:nvPr/>
        </p:nvSpPr>
        <p:spPr>
          <a:xfrm>
            <a:off x="6497196" y="1715979"/>
            <a:ext cx="5231057" cy="4458721"/>
          </a:xfrm>
          <a:prstGeom prst="rect">
            <a:avLst/>
          </a:prstGeom>
          <a:noFill/>
        </p:spPr>
        <p:txBody>
          <a:bodyPr wrap="square" lIns="91440" tIns="45720" rIns="91440" bIns="45720" rtlCol="0" anchor="t">
            <a:spAutoFit/>
          </a:bodyPr>
          <a:lstStyle/>
          <a:p>
            <a:r>
              <a:rPr lang="en-US" sz="2400" dirty="0">
                <a:ea typeface="+mn-lt"/>
                <a:cs typeface="+mn-lt"/>
              </a:rPr>
              <a:t>In control groups, Tulane virus showed a rapid reduction of 3.55 ± 0.25 log</a:t>
            </a:r>
            <a:r>
              <a:rPr lang="en-US" sz="2400" baseline="-25000" dirty="0">
                <a:ea typeface="+mn-lt"/>
                <a:cs typeface="+mn-lt"/>
              </a:rPr>
              <a:t>10</a:t>
            </a:r>
            <a:r>
              <a:rPr lang="en-US" sz="2400" dirty="0">
                <a:ea typeface="+mn-lt"/>
                <a:cs typeface="+mn-lt"/>
              </a:rPr>
              <a:t> PFU in 5 min at 4 ppm, leading to viral titers of 1.66 ± 0.19 log</a:t>
            </a:r>
            <a:r>
              <a:rPr lang="en-US" sz="2400" baseline="-25000" dirty="0">
                <a:ea typeface="+mn-lt"/>
                <a:cs typeface="+mn-lt"/>
              </a:rPr>
              <a:t>10</a:t>
            </a:r>
            <a:r>
              <a:rPr lang="en-US" sz="2400" dirty="0">
                <a:ea typeface="+mn-lt"/>
                <a:cs typeface="+mn-lt"/>
              </a:rPr>
              <a:t> PFU/ml. </a:t>
            </a:r>
            <a:endParaRPr lang="en-US" sz="2400" dirty="0"/>
          </a:p>
          <a:p>
            <a:endParaRPr lang="en-US" sz="1600" dirty="0"/>
          </a:p>
          <a:p>
            <a:r>
              <a:rPr lang="en-US" sz="2400" dirty="0">
                <a:ea typeface="+mn-lt"/>
                <a:cs typeface="+mn-lt"/>
              </a:rPr>
              <a:t>In contrast, </a:t>
            </a:r>
            <a:r>
              <a:rPr lang="en-US" sz="2400" i="1" dirty="0">
                <a:ea typeface="+mn-lt"/>
                <a:cs typeface="+mn-lt"/>
              </a:rPr>
              <a:t>E. coli</a:t>
            </a:r>
            <a:r>
              <a:rPr lang="en-US" sz="2400" dirty="0">
                <a:ea typeface="+mn-lt"/>
                <a:cs typeface="+mn-lt"/>
              </a:rPr>
              <a:t> in PBDW showed an immediate 4.74 ± 0.26 log</a:t>
            </a:r>
            <a:r>
              <a:rPr lang="en-US" sz="2400" baseline="-25000" dirty="0">
                <a:ea typeface="+mn-lt"/>
                <a:cs typeface="+mn-lt"/>
              </a:rPr>
              <a:t>10</a:t>
            </a:r>
            <a:r>
              <a:rPr lang="en-US" sz="2400" dirty="0">
                <a:ea typeface="+mn-lt"/>
                <a:cs typeface="+mn-lt"/>
              </a:rPr>
              <a:t> CFU reduction within 5 min at 2 ppm free chlorine, reaching 1.93 ± 0.22 log</a:t>
            </a:r>
            <a:r>
              <a:rPr lang="en-US" sz="2400" baseline="-25000" dirty="0">
                <a:ea typeface="+mn-lt"/>
                <a:cs typeface="+mn-lt"/>
              </a:rPr>
              <a:t>10</a:t>
            </a:r>
            <a:r>
              <a:rPr lang="en-US" sz="2400" dirty="0">
                <a:ea typeface="+mn-lt"/>
                <a:cs typeface="+mn-lt"/>
              </a:rPr>
              <a:t> CFU/ml.</a:t>
            </a:r>
            <a:endParaRPr lang="en-US" sz="2400"/>
          </a:p>
          <a:p>
            <a:pPr>
              <a:lnSpc>
                <a:spcPct val="107000"/>
              </a:lnSpc>
              <a:spcAft>
                <a:spcPts val="800"/>
              </a:spcAft>
            </a:pPr>
            <a:endParaRPr lang="en-US" sz="2800" dirty="0"/>
          </a:p>
        </p:txBody>
      </p:sp>
      <p:pic>
        <p:nvPicPr>
          <p:cNvPr id="5" name="Picture 4" descr="A comparison of a number of chlorine&#10;&#10;AI-generated content may be incorrect.">
            <a:extLst>
              <a:ext uri="{FF2B5EF4-FFF2-40B4-BE49-F238E27FC236}">
                <a16:creationId xmlns:a16="http://schemas.microsoft.com/office/drawing/2014/main" id="{86AFF13B-83DD-BDD4-4A98-AB276086949C}"/>
              </a:ext>
            </a:extLst>
          </p:cNvPr>
          <p:cNvPicPr>
            <a:picLocks noChangeAspect="1"/>
          </p:cNvPicPr>
          <p:nvPr/>
        </p:nvPicPr>
        <p:blipFill>
          <a:blip r:embed="rId3"/>
          <a:stretch>
            <a:fillRect/>
          </a:stretch>
        </p:blipFill>
        <p:spPr>
          <a:xfrm>
            <a:off x="599581" y="2296172"/>
            <a:ext cx="5670305" cy="3132992"/>
          </a:xfrm>
          <a:prstGeom prst="rect">
            <a:avLst/>
          </a:prstGeom>
          <a:ln>
            <a:noFill/>
          </a:ln>
        </p:spPr>
      </p:pic>
    </p:spTree>
    <p:extLst>
      <p:ext uri="{BB962C8B-B14F-4D97-AF65-F5344CB8AC3E}">
        <p14:creationId xmlns:p14="http://schemas.microsoft.com/office/powerpoint/2010/main" val="3153881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EAEAE-5E9D-BBC6-9D85-37F139A3E5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13C841-6C4A-4EE8-27CB-39E736943130}"/>
              </a:ext>
            </a:extLst>
          </p:cNvPr>
          <p:cNvSpPr>
            <a:spLocks noGrp="1"/>
          </p:cNvSpPr>
          <p:nvPr>
            <p:ph type="title"/>
          </p:nvPr>
        </p:nvSpPr>
        <p:spPr>
          <a:xfrm>
            <a:off x="602146" y="389513"/>
            <a:ext cx="10515600" cy="1325563"/>
          </a:xfrm>
        </p:spPr>
        <p:txBody>
          <a:bodyPr>
            <a:normAutofit/>
          </a:bodyPr>
          <a:lstStyle/>
          <a:p>
            <a:r>
              <a:rPr lang="en-US" sz="4000" b="1" dirty="0">
                <a:ea typeface="+mj-lt"/>
                <a:cs typeface="+mj-lt"/>
              </a:rPr>
              <a:t>Microbial Inactivation in Control Groups (Phosphate Buffer Dilution Water)</a:t>
            </a:r>
            <a:endParaRPr lang="en-US" b="1" dirty="0"/>
          </a:p>
        </p:txBody>
      </p:sp>
      <p:sp>
        <p:nvSpPr>
          <p:cNvPr id="4" name="TextBox 3">
            <a:extLst>
              <a:ext uri="{FF2B5EF4-FFF2-40B4-BE49-F238E27FC236}">
                <a16:creationId xmlns:a16="http://schemas.microsoft.com/office/drawing/2014/main" id="{E874BA39-46A1-6BA1-C3A9-CA93D678542F}"/>
              </a:ext>
            </a:extLst>
          </p:cNvPr>
          <p:cNvSpPr txBox="1"/>
          <p:nvPr/>
        </p:nvSpPr>
        <p:spPr>
          <a:xfrm>
            <a:off x="6596586" y="1881631"/>
            <a:ext cx="4966014" cy="3966279"/>
          </a:xfrm>
          <a:prstGeom prst="rect">
            <a:avLst/>
          </a:prstGeom>
          <a:noFill/>
        </p:spPr>
        <p:txBody>
          <a:bodyPr wrap="square" lIns="91440" tIns="45720" rIns="91440" bIns="45720" rtlCol="0" anchor="t">
            <a:spAutoFit/>
          </a:bodyPr>
          <a:lstStyle/>
          <a:p>
            <a:r>
              <a:rPr lang="en-US" sz="2800" dirty="0">
                <a:ea typeface="+mn-lt"/>
                <a:cs typeface="+mn-lt"/>
              </a:rPr>
              <a:t>A 5-min treatment with 9 ppm free chlorine inactivated Tulane virus and </a:t>
            </a:r>
            <a:r>
              <a:rPr lang="en-US" sz="2800" i="1" dirty="0">
                <a:ea typeface="+mn-lt"/>
                <a:cs typeface="+mn-lt"/>
              </a:rPr>
              <a:t>E. coli</a:t>
            </a:r>
            <a:r>
              <a:rPr lang="en-US" sz="2800" dirty="0">
                <a:ea typeface="+mn-lt"/>
                <a:cs typeface="+mn-lt"/>
              </a:rPr>
              <a:t> to nondetectable levels, corresponding to concentrations of less than 0.347 log</a:t>
            </a:r>
            <a:r>
              <a:rPr lang="en-US" sz="2800" baseline="-25000" dirty="0">
                <a:ea typeface="+mn-lt"/>
                <a:cs typeface="+mn-lt"/>
              </a:rPr>
              <a:t>10</a:t>
            </a:r>
            <a:r>
              <a:rPr lang="en-US" sz="2800" dirty="0">
                <a:ea typeface="+mn-lt"/>
                <a:cs typeface="+mn-lt"/>
              </a:rPr>
              <a:t> PFU/ml and </a:t>
            </a:r>
            <a:endParaRPr lang="en-US"/>
          </a:p>
          <a:p>
            <a:r>
              <a:rPr lang="en-US" sz="2800" dirty="0">
                <a:ea typeface="+mn-lt"/>
                <a:cs typeface="+mn-lt"/>
              </a:rPr>
              <a:t>1.0 log</a:t>
            </a:r>
            <a:r>
              <a:rPr lang="en-US" sz="2800" baseline="-25000" dirty="0">
                <a:ea typeface="+mn-lt"/>
                <a:cs typeface="+mn-lt"/>
              </a:rPr>
              <a:t>10</a:t>
            </a:r>
            <a:r>
              <a:rPr lang="en-US" sz="2800" dirty="0">
                <a:ea typeface="+mn-lt"/>
                <a:cs typeface="+mn-lt"/>
              </a:rPr>
              <a:t> CFU/ml, respectively.</a:t>
            </a:r>
            <a:endParaRPr lang="en-US"/>
          </a:p>
          <a:p>
            <a:pPr>
              <a:lnSpc>
                <a:spcPct val="107000"/>
              </a:lnSpc>
              <a:spcAft>
                <a:spcPts val="800"/>
              </a:spcAft>
            </a:pPr>
            <a:endParaRPr lang="en-US" sz="2800" dirty="0"/>
          </a:p>
        </p:txBody>
      </p:sp>
      <p:pic>
        <p:nvPicPr>
          <p:cNvPr id="5" name="Picture 4" descr="A comparison of a number of chlorine&#10;&#10;AI-generated content may be incorrect.">
            <a:extLst>
              <a:ext uri="{FF2B5EF4-FFF2-40B4-BE49-F238E27FC236}">
                <a16:creationId xmlns:a16="http://schemas.microsoft.com/office/drawing/2014/main" id="{5C883C68-F4D9-F72D-EBC1-65D9BAFEFC5E}"/>
              </a:ext>
            </a:extLst>
          </p:cNvPr>
          <p:cNvPicPr>
            <a:picLocks noChangeAspect="1"/>
          </p:cNvPicPr>
          <p:nvPr/>
        </p:nvPicPr>
        <p:blipFill>
          <a:blip r:embed="rId3"/>
          <a:stretch>
            <a:fillRect/>
          </a:stretch>
        </p:blipFill>
        <p:spPr>
          <a:xfrm>
            <a:off x="599581" y="2296172"/>
            <a:ext cx="5670305" cy="3132992"/>
          </a:xfrm>
          <a:prstGeom prst="rect">
            <a:avLst/>
          </a:prstGeom>
          <a:ln>
            <a:noFill/>
          </a:ln>
        </p:spPr>
      </p:pic>
    </p:spTree>
    <p:extLst>
      <p:ext uri="{BB962C8B-B14F-4D97-AF65-F5344CB8AC3E}">
        <p14:creationId xmlns:p14="http://schemas.microsoft.com/office/powerpoint/2010/main" val="375479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0DE056-3AE0-A7CC-C866-CBFF670020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3D2654-7ABA-78A0-7D2E-8F76A7779C9B}"/>
              </a:ext>
            </a:extLst>
          </p:cNvPr>
          <p:cNvSpPr>
            <a:spLocks noGrp="1"/>
          </p:cNvSpPr>
          <p:nvPr>
            <p:ph type="title"/>
          </p:nvPr>
        </p:nvSpPr>
        <p:spPr>
          <a:xfrm>
            <a:off x="593094" y="556794"/>
            <a:ext cx="11158837" cy="1325563"/>
          </a:xfrm>
        </p:spPr>
        <p:txBody>
          <a:bodyPr>
            <a:noAutofit/>
          </a:bodyPr>
          <a:lstStyle/>
          <a:p>
            <a:r>
              <a:rPr lang="en-US" sz="3600" b="1" dirty="0">
                <a:ea typeface="+mj-lt"/>
                <a:cs typeface="+mj-lt"/>
              </a:rPr>
              <a:t>Inactivation of </a:t>
            </a:r>
            <a:r>
              <a:rPr lang="en-US" sz="3600" b="1" i="1" dirty="0">
                <a:ea typeface="+mj-lt"/>
                <a:cs typeface="+mj-lt"/>
              </a:rPr>
              <a:t>E. coli</a:t>
            </a:r>
            <a:r>
              <a:rPr lang="en-US" sz="3600" b="1" dirty="0">
                <a:ea typeface="+mj-lt"/>
                <a:cs typeface="+mj-lt"/>
              </a:rPr>
              <a:t> and Tulane Virus in Agricultural Water Samples Following a 5-min Treatment with Calcium Hypochlorite</a:t>
            </a:r>
          </a:p>
        </p:txBody>
      </p:sp>
      <p:sp>
        <p:nvSpPr>
          <p:cNvPr id="4" name="TextBox 3">
            <a:extLst>
              <a:ext uri="{FF2B5EF4-FFF2-40B4-BE49-F238E27FC236}">
                <a16:creationId xmlns:a16="http://schemas.microsoft.com/office/drawing/2014/main" id="{FE11FD89-0868-718A-C666-CFA0A1A1EF3A}"/>
              </a:ext>
            </a:extLst>
          </p:cNvPr>
          <p:cNvSpPr txBox="1"/>
          <p:nvPr/>
        </p:nvSpPr>
        <p:spPr>
          <a:xfrm>
            <a:off x="6771471" y="1881631"/>
            <a:ext cx="4791129" cy="4674165"/>
          </a:xfrm>
          <a:prstGeom prst="rect">
            <a:avLst/>
          </a:prstGeom>
          <a:noFill/>
        </p:spPr>
        <p:txBody>
          <a:bodyPr wrap="square" lIns="91440" tIns="45720" rIns="91440" bIns="45720" rtlCol="0" anchor="t">
            <a:spAutoFit/>
          </a:bodyPr>
          <a:lstStyle/>
          <a:p>
            <a:r>
              <a:rPr lang="en-US" sz="2800" dirty="0">
                <a:ea typeface="+mn-lt"/>
                <a:cs typeface="+mn-lt"/>
              </a:rPr>
              <a:t>The chlorine demand for agricultural water samples was higher than that of controls.</a:t>
            </a:r>
            <a:endParaRPr lang="en-US" dirty="0"/>
          </a:p>
          <a:p>
            <a:endParaRPr lang="en-US"/>
          </a:p>
          <a:p>
            <a:r>
              <a:rPr lang="en-US" sz="2800" dirty="0">
                <a:ea typeface="+mn-lt"/>
                <a:cs typeface="+mn-lt"/>
              </a:rPr>
              <a:t>Except for the Tulane virus in the Ag1 sample, all other conditions resulted in rapid initial microbial inactivation.</a:t>
            </a:r>
            <a:endParaRPr lang="en-US" dirty="0"/>
          </a:p>
          <a:p>
            <a:endParaRPr lang="en-US" sz="2800" dirty="0"/>
          </a:p>
          <a:p>
            <a:pPr>
              <a:lnSpc>
                <a:spcPct val="107000"/>
              </a:lnSpc>
              <a:spcAft>
                <a:spcPts val="800"/>
              </a:spcAft>
            </a:pPr>
            <a:endParaRPr lang="en-US" sz="2800" dirty="0"/>
          </a:p>
        </p:txBody>
      </p:sp>
      <p:pic>
        <p:nvPicPr>
          <p:cNvPr id="7" name="Picture 6" descr="A comparison of the different types of chlorine&#10;&#10;AI-generated content may be incorrect.">
            <a:extLst>
              <a:ext uri="{FF2B5EF4-FFF2-40B4-BE49-F238E27FC236}">
                <a16:creationId xmlns:a16="http://schemas.microsoft.com/office/drawing/2014/main" id="{30F82939-2CB1-80DD-D6A7-2C1229561F6C}"/>
              </a:ext>
            </a:extLst>
          </p:cNvPr>
          <p:cNvPicPr>
            <a:picLocks noChangeAspect="1"/>
          </p:cNvPicPr>
          <p:nvPr/>
        </p:nvPicPr>
        <p:blipFill>
          <a:blip r:embed="rId3"/>
          <a:stretch>
            <a:fillRect/>
          </a:stretch>
        </p:blipFill>
        <p:spPr>
          <a:xfrm>
            <a:off x="589376" y="2320274"/>
            <a:ext cx="5999507" cy="3187285"/>
          </a:xfrm>
          <a:prstGeom prst="rect">
            <a:avLst/>
          </a:prstGeom>
        </p:spPr>
      </p:pic>
    </p:spTree>
    <p:extLst>
      <p:ext uri="{BB962C8B-B14F-4D97-AF65-F5344CB8AC3E}">
        <p14:creationId xmlns:p14="http://schemas.microsoft.com/office/powerpoint/2010/main" val="2596550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87250-D385-94AF-A1A8-F467D1B42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CA06C0-2A46-3E9E-33ED-CF1356C05FB7}"/>
              </a:ext>
            </a:extLst>
          </p:cNvPr>
          <p:cNvSpPr>
            <a:spLocks noGrp="1"/>
          </p:cNvSpPr>
          <p:nvPr>
            <p:ph type="title"/>
          </p:nvPr>
        </p:nvSpPr>
        <p:spPr>
          <a:xfrm>
            <a:off x="593094" y="556794"/>
            <a:ext cx="11158837" cy="1325563"/>
          </a:xfrm>
        </p:spPr>
        <p:txBody>
          <a:bodyPr>
            <a:noAutofit/>
          </a:bodyPr>
          <a:lstStyle/>
          <a:p>
            <a:r>
              <a:rPr lang="en-US" sz="3600" b="1" dirty="0">
                <a:ea typeface="+mj-lt"/>
                <a:cs typeface="+mj-lt"/>
              </a:rPr>
              <a:t>Inactivation of </a:t>
            </a:r>
            <a:r>
              <a:rPr lang="en-US" sz="3600" b="1" i="1" dirty="0">
                <a:ea typeface="+mj-lt"/>
                <a:cs typeface="+mj-lt"/>
              </a:rPr>
              <a:t>E. coli</a:t>
            </a:r>
            <a:r>
              <a:rPr lang="en-US" sz="3600" b="1" dirty="0">
                <a:ea typeface="+mj-lt"/>
                <a:cs typeface="+mj-lt"/>
              </a:rPr>
              <a:t> and Tulane Virus in Agricultural Water Samples Following a 5-min Treatment with Calcium Hypochlorite</a:t>
            </a:r>
          </a:p>
        </p:txBody>
      </p:sp>
      <p:sp>
        <p:nvSpPr>
          <p:cNvPr id="4" name="TextBox 3">
            <a:extLst>
              <a:ext uri="{FF2B5EF4-FFF2-40B4-BE49-F238E27FC236}">
                <a16:creationId xmlns:a16="http://schemas.microsoft.com/office/drawing/2014/main" id="{58A9EDB0-587A-4D73-5CE3-9D46D67C8D69}"/>
              </a:ext>
            </a:extLst>
          </p:cNvPr>
          <p:cNvSpPr txBox="1"/>
          <p:nvPr/>
        </p:nvSpPr>
        <p:spPr>
          <a:xfrm>
            <a:off x="6796455" y="1719238"/>
            <a:ext cx="4791129" cy="5258940"/>
          </a:xfrm>
          <a:prstGeom prst="rect">
            <a:avLst/>
          </a:prstGeom>
          <a:noFill/>
        </p:spPr>
        <p:txBody>
          <a:bodyPr wrap="square" lIns="91440" tIns="45720" rIns="91440" bIns="45720" rtlCol="0" anchor="t">
            <a:spAutoFit/>
          </a:bodyPr>
          <a:lstStyle/>
          <a:p>
            <a:r>
              <a:rPr lang="en-US" sz="2800" dirty="0">
                <a:ea typeface="+mn-lt"/>
                <a:cs typeface="+mn-lt"/>
              </a:rPr>
              <a:t>The log</a:t>
            </a:r>
            <a:r>
              <a:rPr lang="en-US" sz="2800" baseline="-25000" dirty="0">
                <a:ea typeface="+mn-lt"/>
                <a:cs typeface="+mn-lt"/>
              </a:rPr>
              <a:t>10</a:t>
            </a:r>
            <a:r>
              <a:rPr lang="en-US" sz="2800" dirty="0">
                <a:ea typeface="+mn-lt"/>
                <a:cs typeface="+mn-lt"/>
              </a:rPr>
              <a:t>-logistic model predicted that achieving the EPA/FDA 3-log</a:t>
            </a:r>
            <a:r>
              <a:rPr lang="en-US" sz="2800" baseline="-25000" dirty="0">
                <a:ea typeface="+mn-lt"/>
                <a:cs typeface="+mn-lt"/>
              </a:rPr>
              <a:t>10</a:t>
            </a:r>
            <a:r>
              <a:rPr lang="en-US" sz="2800" dirty="0">
                <a:ea typeface="+mn-lt"/>
                <a:cs typeface="+mn-lt"/>
              </a:rPr>
              <a:t> microbial reduction criteria in the agricultural water samples required treatment with free chlorine ranging between 0.6 and 0.9 ppm for </a:t>
            </a:r>
            <a:r>
              <a:rPr lang="en-US" sz="2800" i="1" dirty="0">
                <a:ea typeface="+mn-lt"/>
                <a:cs typeface="+mn-lt"/>
              </a:rPr>
              <a:t>E. coli</a:t>
            </a:r>
            <a:r>
              <a:rPr lang="en-US" sz="2800" dirty="0">
                <a:ea typeface="+mn-lt"/>
                <a:cs typeface="+mn-lt"/>
              </a:rPr>
              <a:t> and 9.6–23 ppm for Tulane virus. </a:t>
            </a:r>
            <a:endParaRPr lang="en-US" dirty="0"/>
          </a:p>
          <a:p>
            <a:endParaRPr lang="en-US" sz="2800" dirty="0"/>
          </a:p>
          <a:p>
            <a:endParaRPr lang="en-US" sz="2800" dirty="0"/>
          </a:p>
          <a:p>
            <a:pPr>
              <a:lnSpc>
                <a:spcPct val="107000"/>
              </a:lnSpc>
              <a:spcAft>
                <a:spcPts val="800"/>
              </a:spcAft>
            </a:pPr>
            <a:endParaRPr lang="en-US" sz="2800" dirty="0"/>
          </a:p>
        </p:txBody>
      </p:sp>
      <p:pic>
        <p:nvPicPr>
          <p:cNvPr id="7" name="Picture 6" descr="A comparison of the different types of chlorine&#10;&#10;AI-generated content may be incorrect.">
            <a:extLst>
              <a:ext uri="{FF2B5EF4-FFF2-40B4-BE49-F238E27FC236}">
                <a16:creationId xmlns:a16="http://schemas.microsoft.com/office/drawing/2014/main" id="{99FD4D23-13CF-AAF8-495F-BBBD9FC042E8}"/>
              </a:ext>
            </a:extLst>
          </p:cNvPr>
          <p:cNvPicPr>
            <a:picLocks noChangeAspect="1"/>
          </p:cNvPicPr>
          <p:nvPr/>
        </p:nvPicPr>
        <p:blipFill>
          <a:blip r:embed="rId3"/>
          <a:stretch>
            <a:fillRect/>
          </a:stretch>
        </p:blipFill>
        <p:spPr>
          <a:xfrm>
            <a:off x="589376" y="2320274"/>
            <a:ext cx="5999507" cy="3187285"/>
          </a:xfrm>
          <a:prstGeom prst="rect">
            <a:avLst/>
          </a:prstGeom>
        </p:spPr>
      </p:pic>
    </p:spTree>
    <p:extLst>
      <p:ext uri="{BB962C8B-B14F-4D97-AF65-F5344CB8AC3E}">
        <p14:creationId xmlns:p14="http://schemas.microsoft.com/office/powerpoint/2010/main" val="2337050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22A1EDE-81C8-499E-B5B6-5E7E8CB3A653}"/>
              </a:ext>
            </a:extLst>
          </p:cNvPr>
          <p:cNvSpPr>
            <a:spLocks noGrp="1"/>
          </p:cNvSpPr>
          <p:nvPr>
            <p:ph type="title"/>
          </p:nvPr>
        </p:nvSpPr>
        <p:spPr/>
        <p:txBody>
          <a:bodyPr/>
          <a:lstStyle/>
          <a:p>
            <a:r>
              <a:rPr lang="en-US" b="1" dirty="0"/>
              <a:t>More Information</a:t>
            </a:r>
          </a:p>
        </p:txBody>
      </p:sp>
      <p:sp>
        <p:nvSpPr>
          <p:cNvPr id="5" name="Footer Placeholder 3">
            <a:extLst>
              <a:ext uri="{FF2B5EF4-FFF2-40B4-BE49-F238E27FC236}">
                <a16:creationId xmlns:a16="http://schemas.microsoft.com/office/drawing/2014/main" id="{57AC503A-7322-4C91-9BD0-28B5576C736C}"/>
              </a:ext>
            </a:extLst>
          </p:cNvPr>
          <p:cNvSpPr txBox="1">
            <a:spLocks/>
          </p:cNvSpPr>
          <p:nvPr/>
        </p:nvSpPr>
        <p:spPr>
          <a:xfrm>
            <a:off x="482884" y="5209953"/>
            <a:ext cx="11270751" cy="646317"/>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solidFill>
                  <a:schemeClr val="tx1"/>
                </a:solidFill>
              </a:rPr>
              <a:t>This work is supported by the Specialty Crops Research Initiative [grant no. 2020-51181-32157] from the USDA National Institute of Food and Agriculture. Any opinions, findings, conclusions, or recommendations expressed in this presentation are those of the speakers and do not necessarily reflect the view of the U.S. Department of Agriculture.</a:t>
            </a:r>
          </a:p>
        </p:txBody>
      </p:sp>
      <p:sp>
        <p:nvSpPr>
          <p:cNvPr id="3" name="TextBox 2">
            <a:extLst>
              <a:ext uri="{FF2B5EF4-FFF2-40B4-BE49-F238E27FC236}">
                <a16:creationId xmlns:a16="http://schemas.microsoft.com/office/drawing/2014/main" id="{3486BFD0-DBEA-4653-8DA8-59123BC144A8}"/>
              </a:ext>
            </a:extLst>
          </p:cNvPr>
          <p:cNvSpPr txBox="1"/>
          <p:nvPr/>
        </p:nvSpPr>
        <p:spPr>
          <a:xfrm>
            <a:off x="976082" y="3596783"/>
            <a:ext cx="3207760" cy="1231106"/>
          </a:xfrm>
          <a:prstGeom prst="rect">
            <a:avLst/>
          </a:prstGeom>
          <a:noFill/>
        </p:spPr>
        <p:txBody>
          <a:bodyPr wrap="square" lIns="91440" tIns="45720" rIns="91440" bIns="45720" rtlCol="0" anchor="t">
            <a:spAutoFit/>
          </a:bodyPr>
          <a:lstStyle/>
          <a:p>
            <a:pPr algn="ctr"/>
            <a:r>
              <a:rPr lang="en-US" sz="2000" b="1" dirty="0">
                <a:ea typeface="+mn-lt"/>
                <a:cs typeface="+mn-lt"/>
              </a:rPr>
              <a:t>Ashlyn Lake</a:t>
            </a:r>
            <a:endParaRPr lang="en-US" b="1" dirty="0">
              <a:ea typeface="+mn-lt"/>
              <a:cs typeface="+mn-lt"/>
            </a:endParaRPr>
          </a:p>
          <a:p>
            <a:pPr algn="ctr"/>
            <a:r>
              <a:rPr lang="en-US" dirty="0">
                <a:ea typeface="+mn-lt"/>
                <a:cs typeface="+mn-lt"/>
              </a:rPr>
              <a:t>Research Assistant</a:t>
            </a:r>
          </a:p>
          <a:p>
            <a:pPr algn="ctr"/>
            <a:r>
              <a:rPr lang="en-US" dirty="0">
                <a:ea typeface="+mn-lt"/>
                <a:cs typeface="+mn-lt"/>
              </a:rPr>
              <a:t>University of Florida</a:t>
            </a:r>
          </a:p>
          <a:p>
            <a:pPr algn="ctr"/>
            <a:r>
              <a:rPr lang="en-US" dirty="0">
                <a:ea typeface="+mn-lt"/>
                <a:cs typeface="+mn-lt"/>
                <a:hlinkClick r:id="rId3"/>
              </a:rPr>
              <a:t>ashlynlake@ufl.edu</a:t>
            </a:r>
            <a:endParaRPr lang="en-US"/>
          </a:p>
        </p:txBody>
      </p:sp>
      <p:sp>
        <p:nvSpPr>
          <p:cNvPr id="12" name="TextBox 11">
            <a:extLst>
              <a:ext uri="{FF2B5EF4-FFF2-40B4-BE49-F238E27FC236}">
                <a16:creationId xmlns:a16="http://schemas.microsoft.com/office/drawing/2014/main" id="{05CF7559-90AA-4F91-912D-3E684338BB2B}"/>
              </a:ext>
            </a:extLst>
          </p:cNvPr>
          <p:cNvSpPr txBox="1"/>
          <p:nvPr/>
        </p:nvSpPr>
        <p:spPr>
          <a:xfrm>
            <a:off x="4361387" y="3593177"/>
            <a:ext cx="4491598" cy="2062103"/>
          </a:xfrm>
          <a:prstGeom prst="rect">
            <a:avLst/>
          </a:prstGeom>
          <a:noFill/>
        </p:spPr>
        <p:txBody>
          <a:bodyPr wrap="square" lIns="91440" tIns="45720" rIns="91440" bIns="45720" rtlCol="0" anchor="t">
            <a:spAutoFit/>
          </a:bodyPr>
          <a:lstStyle/>
          <a:p>
            <a:pPr algn="ctr"/>
            <a:r>
              <a:rPr lang="en-US" sz="2000" b="1" dirty="0">
                <a:ea typeface="+mn-lt"/>
                <a:cs typeface="+mn-lt"/>
              </a:rPr>
              <a:t>Naim Montazeri</a:t>
            </a:r>
            <a:endParaRPr lang="en-US" b="1" dirty="0"/>
          </a:p>
          <a:p>
            <a:pPr algn="ctr"/>
            <a:r>
              <a:rPr lang="en-US" dirty="0">
                <a:ea typeface="+mn-lt"/>
                <a:cs typeface="+mn-lt"/>
              </a:rPr>
              <a:t>Assistant Professor of Food and Environmental Virology</a:t>
            </a:r>
            <a:endParaRPr lang="en-US" dirty="0"/>
          </a:p>
          <a:p>
            <a:pPr algn="ctr"/>
            <a:r>
              <a:rPr lang="en-US" dirty="0">
                <a:ea typeface="+mn-lt"/>
                <a:cs typeface="+mn-lt"/>
              </a:rPr>
              <a:t>University of Florida</a:t>
            </a:r>
          </a:p>
          <a:p>
            <a:pPr algn="ctr"/>
            <a:r>
              <a:rPr lang="en-US" dirty="0">
                <a:ea typeface="+mn-lt"/>
                <a:cs typeface="+mn-lt"/>
                <a:hlinkClick r:id="rId4"/>
              </a:rPr>
              <a:t>nmontazeri@ufl.edu</a:t>
            </a:r>
            <a:endParaRPr lang="en-US"/>
          </a:p>
          <a:p>
            <a:pPr algn="ctr"/>
            <a:endParaRPr lang="en-US"/>
          </a:p>
          <a:p>
            <a:pPr algn="ctr"/>
            <a:endParaRPr lang="en-US" dirty="0"/>
          </a:p>
        </p:txBody>
      </p:sp>
      <p:sp>
        <p:nvSpPr>
          <p:cNvPr id="13" name="TextBox 12">
            <a:extLst>
              <a:ext uri="{FF2B5EF4-FFF2-40B4-BE49-F238E27FC236}">
                <a16:creationId xmlns:a16="http://schemas.microsoft.com/office/drawing/2014/main" id="{1E2C0ACD-86CF-47D1-8C94-630069D3C949}"/>
              </a:ext>
            </a:extLst>
          </p:cNvPr>
          <p:cNvSpPr txBox="1"/>
          <p:nvPr/>
        </p:nvSpPr>
        <p:spPr>
          <a:xfrm>
            <a:off x="8667100" y="2410989"/>
            <a:ext cx="1746960" cy="707886"/>
          </a:xfrm>
          <a:prstGeom prst="rect">
            <a:avLst/>
          </a:prstGeom>
          <a:noFill/>
        </p:spPr>
        <p:txBody>
          <a:bodyPr wrap="square" rtlCol="0">
            <a:spAutoFit/>
          </a:bodyPr>
          <a:lstStyle/>
          <a:p>
            <a:pPr algn="ctr"/>
            <a:r>
              <a:rPr lang="en-US" sz="2000" b="1" dirty="0"/>
              <a:t>Check out our paper!</a:t>
            </a:r>
            <a:endParaRPr lang="en-US" dirty="0"/>
          </a:p>
        </p:txBody>
      </p:sp>
      <p:pic>
        <p:nvPicPr>
          <p:cNvPr id="6" name="Graphic 5" descr="Line arrow: Clockwise curve with solid fill">
            <a:extLst>
              <a:ext uri="{FF2B5EF4-FFF2-40B4-BE49-F238E27FC236}">
                <a16:creationId xmlns:a16="http://schemas.microsoft.com/office/drawing/2014/main" id="{F669A21D-FE2A-4960-AC3D-A153A310D42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3775508">
            <a:off x="9341666" y="1461393"/>
            <a:ext cx="914400" cy="914400"/>
          </a:xfrm>
          <a:prstGeom prst="rect">
            <a:avLst/>
          </a:prstGeom>
        </p:spPr>
      </p:pic>
      <p:pic>
        <p:nvPicPr>
          <p:cNvPr id="2" name="Picture 1" descr="A person with a blue and orange scarf&#10;&#10;AI-generated content may be incorrect.">
            <a:extLst>
              <a:ext uri="{FF2B5EF4-FFF2-40B4-BE49-F238E27FC236}">
                <a16:creationId xmlns:a16="http://schemas.microsoft.com/office/drawing/2014/main" id="{0C3BEDC7-08E5-7EE5-B428-3189C8426F81}"/>
              </a:ext>
            </a:extLst>
          </p:cNvPr>
          <p:cNvPicPr>
            <a:picLocks noChangeAspect="1"/>
          </p:cNvPicPr>
          <p:nvPr/>
        </p:nvPicPr>
        <p:blipFill>
          <a:blip r:embed="rId7"/>
          <a:stretch>
            <a:fillRect/>
          </a:stretch>
        </p:blipFill>
        <p:spPr>
          <a:xfrm>
            <a:off x="1480038" y="1416418"/>
            <a:ext cx="2198077" cy="2178782"/>
          </a:xfrm>
          <a:prstGeom prst="rect">
            <a:avLst/>
          </a:prstGeom>
          <a:ln>
            <a:noFill/>
          </a:ln>
        </p:spPr>
      </p:pic>
      <p:pic>
        <p:nvPicPr>
          <p:cNvPr id="10" name="Picture 9" descr="A person wearing glasses and a tie&#10;&#10;AI-generated content may be incorrect.">
            <a:extLst>
              <a:ext uri="{FF2B5EF4-FFF2-40B4-BE49-F238E27FC236}">
                <a16:creationId xmlns:a16="http://schemas.microsoft.com/office/drawing/2014/main" id="{09EEADA0-5A6F-E3BA-5A48-078E83C6795E}"/>
              </a:ext>
            </a:extLst>
          </p:cNvPr>
          <p:cNvPicPr>
            <a:picLocks noChangeAspect="1"/>
          </p:cNvPicPr>
          <p:nvPr/>
        </p:nvPicPr>
        <p:blipFill>
          <a:blip r:embed="rId8"/>
          <a:srcRect t="-107" r="-447" b="17492"/>
          <a:stretch>
            <a:fillRect/>
          </a:stretch>
        </p:blipFill>
        <p:spPr>
          <a:xfrm>
            <a:off x="5512167" y="1416653"/>
            <a:ext cx="2203229" cy="2182345"/>
          </a:xfrm>
          <a:prstGeom prst="rect">
            <a:avLst/>
          </a:prstGeom>
          <a:ln>
            <a:noFill/>
          </a:ln>
        </p:spPr>
      </p:pic>
      <p:pic>
        <p:nvPicPr>
          <p:cNvPr id="4" name="Picture 3" descr="A qr code on a white background&#10;&#10;AI-generated content may be incorrect.">
            <a:extLst>
              <a:ext uri="{FF2B5EF4-FFF2-40B4-BE49-F238E27FC236}">
                <a16:creationId xmlns:a16="http://schemas.microsoft.com/office/drawing/2014/main" id="{9180B277-78C8-DBA7-FB4D-DF57C5E14C56}"/>
              </a:ext>
            </a:extLst>
          </p:cNvPr>
          <p:cNvPicPr>
            <a:picLocks noChangeAspect="1"/>
          </p:cNvPicPr>
          <p:nvPr/>
        </p:nvPicPr>
        <p:blipFill>
          <a:blip r:embed="rId9"/>
          <a:stretch>
            <a:fillRect/>
          </a:stretch>
        </p:blipFill>
        <p:spPr>
          <a:xfrm>
            <a:off x="10128249" y="720481"/>
            <a:ext cx="1509347" cy="1519115"/>
          </a:xfrm>
          <a:prstGeom prst="rect">
            <a:avLst/>
          </a:prstGeom>
          <a:ln>
            <a:noFill/>
          </a:ln>
        </p:spPr>
      </p:pic>
    </p:spTree>
    <p:extLst>
      <p:ext uri="{BB962C8B-B14F-4D97-AF65-F5344CB8AC3E}">
        <p14:creationId xmlns:p14="http://schemas.microsoft.com/office/powerpoint/2010/main" val="2441874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Ink Fre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Office Theme</vt:lpstr>
      <vt:lpstr>Research Updates: Objective 1</vt:lpstr>
      <vt:lpstr>Research Highlights</vt:lpstr>
      <vt:lpstr>Microbial Inactivation in Control Groups (Phosphate Buffer Dilution Water)</vt:lpstr>
      <vt:lpstr>Microbial Inactivation in Control Groups (Phosphate Buffer Dilution Water)</vt:lpstr>
      <vt:lpstr>Inactivation of E. coli and Tulane Virus in Agricultural Water Samples Following a 5-min Treatment with Calcium Hypochlorite</vt:lpstr>
      <vt:lpstr>Inactivation of E. coli and Tulane Virus in Agricultural Water Samples Following a 5-min Treatment with Calcium Hypochlorite</vt:lpstr>
      <vt:lpstr>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152</cp:revision>
  <dcterms:created xsi:type="dcterms:W3CDTF">2025-05-22T13:00:13Z</dcterms:created>
  <dcterms:modified xsi:type="dcterms:W3CDTF">2025-05-29T13:43:50Z</dcterms:modified>
</cp:coreProperties>
</file>